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9" r:id="rId2"/>
    <p:sldId id="257" r:id="rId3"/>
    <p:sldId id="258" r:id="rId4"/>
    <p:sldId id="283" r:id="rId5"/>
    <p:sldId id="286" r:id="rId6"/>
    <p:sldId id="267" r:id="rId7"/>
    <p:sldId id="271" r:id="rId8"/>
    <p:sldId id="268" r:id="rId9"/>
    <p:sldId id="272" r:id="rId10"/>
    <p:sldId id="269" r:id="rId11"/>
    <p:sldId id="270" r:id="rId12"/>
    <p:sldId id="276" r:id="rId13"/>
    <p:sldId id="275" r:id="rId14"/>
    <p:sldId id="277" r:id="rId15"/>
    <p:sldId id="278" r:id="rId16"/>
    <p:sldId id="279" r:id="rId17"/>
    <p:sldId id="280" r:id="rId18"/>
    <p:sldId id="281" r:id="rId19"/>
    <p:sldId id="282" r:id="rId20"/>
    <p:sldId id="288" r:id="rId21"/>
    <p:sldId id="289" r:id="rId22"/>
    <p:sldId id="293" r:id="rId23"/>
    <p:sldId id="294" r:id="rId24"/>
    <p:sldId id="290" r:id="rId25"/>
    <p:sldId id="292" r:id="rId26"/>
    <p:sldId id="296" r:id="rId27"/>
    <p:sldId id="29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051" autoAdjust="0"/>
    <p:restoredTop sz="94660"/>
  </p:normalViewPr>
  <p:slideViewPr>
    <p:cSldViewPr snapToGrid="0">
      <p:cViewPr varScale="1">
        <p:scale>
          <a:sx n="72" d="100"/>
          <a:sy n="72" d="100"/>
        </p:scale>
        <p:origin x="240" y="1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4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ECF48-4AB1-48E2-B65F-9ECD190E3F40}" type="datetimeFigureOut">
              <a:rPr lang="en-US" smtClean="0"/>
              <a:t>8/22/17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B6252-04C4-4B90-B13E-AD805E33F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37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="" xmlns:a16="http://schemas.microsoft.com/office/drawing/2014/main" id="{D99A09BA-7A0C-4F59-B622-586384E7523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="" xmlns:a16="http://schemas.microsoft.com/office/drawing/2014/main" id="{3109A7DD-9C6A-4942-91C2-5F460E292F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="" xmlns:a16="http://schemas.microsoft.com/office/drawing/2014/main" id="{A3C55F44-EB50-4625-8833-6DCF6D37D0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16659A3-30D2-495A-B057-94193BF2343C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153115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EC1E-8BF6-4AB5-B12B-DFE7171D5D76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9982-DBBD-4113-B58A-678831E83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75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EC1E-8BF6-4AB5-B12B-DFE7171D5D76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9982-DBBD-4113-B58A-678831E83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74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EC1E-8BF6-4AB5-B12B-DFE7171D5D76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9982-DBBD-4113-B58A-678831E83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90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617538"/>
            <a:ext cx="1039071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11">
            <a:extLst>
              <a:ext uri="{FF2B5EF4-FFF2-40B4-BE49-F238E27FC236}">
                <a16:creationId xmlns="" xmlns:a16="http://schemas.microsoft.com/office/drawing/2014/main" id="{10EB328C-D2AE-428F-915D-C1DA34050C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="" xmlns:a16="http://schemas.microsoft.com/office/drawing/2014/main" id="{F7070E90-1C2B-461B-9D67-665BDFFE85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="" xmlns:a16="http://schemas.microsoft.com/office/drawing/2014/main" id="{6AB36D74-DF9E-44AF-8CCC-0F12C6B2B6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0679B-36A7-4EA3-8741-E3B550620A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62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EC1E-8BF6-4AB5-B12B-DFE7171D5D76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9982-DBBD-4113-B58A-678831E83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2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EC1E-8BF6-4AB5-B12B-DFE7171D5D76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9982-DBBD-4113-B58A-678831E83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45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EC1E-8BF6-4AB5-B12B-DFE7171D5D76}" type="datetimeFigureOut">
              <a:rPr lang="en-US" smtClean="0"/>
              <a:t>8/22/17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9982-DBBD-4113-B58A-678831E83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EC1E-8BF6-4AB5-B12B-DFE7171D5D76}" type="datetimeFigureOut">
              <a:rPr lang="en-US" smtClean="0"/>
              <a:t>8/22/17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9982-DBBD-4113-B58A-678831E83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70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EC1E-8BF6-4AB5-B12B-DFE7171D5D76}" type="datetimeFigureOut">
              <a:rPr lang="en-US" smtClean="0"/>
              <a:t>8/22/17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9982-DBBD-4113-B58A-678831E83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26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EC1E-8BF6-4AB5-B12B-DFE7171D5D76}" type="datetimeFigureOut">
              <a:rPr lang="en-US" smtClean="0"/>
              <a:t>8/22/17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9982-DBBD-4113-B58A-678831E83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18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EC1E-8BF6-4AB5-B12B-DFE7171D5D76}" type="datetimeFigureOut">
              <a:rPr lang="en-US" smtClean="0"/>
              <a:t>8/22/17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9982-DBBD-4113-B58A-678831E83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92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EC1E-8BF6-4AB5-B12B-DFE7171D5D76}" type="datetimeFigureOut">
              <a:rPr lang="en-US" smtClean="0"/>
              <a:t>8/22/17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9982-DBBD-4113-B58A-678831E83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4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0EC1E-8BF6-4AB5-B12B-DFE7171D5D76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59982-DBBD-4113-B58A-678831E83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43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gi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g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3C0E54-A70A-482D-B9A2-3D0DCC45A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dirty="0">
                <a:latin typeface="Comic Sans MS" panose="030F0702030302020204" pitchFamily="66" charset="0"/>
              </a:rPr>
              <a:t>Scientific Method—9 Steps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5EE4115-1288-4DAF-9FB0-C2E98C415B87}"/>
              </a:ext>
            </a:extLst>
          </p:cNvPr>
          <p:cNvSpPr txBox="1"/>
          <p:nvPr/>
        </p:nvSpPr>
        <p:spPr>
          <a:xfrm>
            <a:off x="9448800" y="5544403"/>
            <a:ext cx="241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Mrs. Hoenshell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</a:rPr>
              <a:t>Science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="" xmlns:a16="http://schemas.microsoft.com/office/drawing/2014/main" id="{A8893672-1F0F-4368-90D4-F6F96D2B8B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132" y="1000435"/>
            <a:ext cx="6372668" cy="4351338"/>
          </a:xfr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E9E6641A-137B-468E-B2A6-7770B255B0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239" y="1325563"/>
            <a:ext cx="4070037" cy="4988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99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244" y="1693537"/>
            <a:ext cx="2841702" cy="4117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3rd Step—</a:t>
            </a:r>
            <a:br>
              <a:rPr lang="en-US" sz="3600" dirty="0">
                <a:latin typeface="Comic Sans MS" panose="030F0702030302020204" pitchFamily="66" charset="0"/>
              </a:rPr>
            </a:br>
            <a:endParaRPr lang="en-US" sz="3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Simple </a:t>
            </a:r>
          </a:p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Answer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07781" y="1374392"/>
            <a:ext cx="5470131" cy="475600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900" dirty="0">
              <a:latin typeface="Comic Sans MS" panose="030F0702030302020204" pitchFamily="66" charset="0"/>
            </a:endParaRPr>
          </a:p>
          <a:p>
            <a:r>
              <a:rPr lang="en-US" sz="3900" dirty="0">
                <a:latin typeface="Comic Sans MS" panose="030F0702030302020204" pitchFamily="66" charset="0"/>
              </a:rPr>
              <a:t>Simple answer to your question</a:t>
            </a:r>
          </a:p>
          <a:p>
            <a:r>
              <a:rPr lang="en-US" sz="3900" dirty="0">
                <a:latin typeface="Comic Sans MS" panose="030F0702030302020204" pitchFamily="66" charset="0"/>
              </a:rPr>
              <a:t>Must be testable</a:t>
            </a:r>
          </a:p>
          <a:p>
            <a:pPr marL="0" indent="0">
              <a:buNone/>
            </a:pPr>
            <a:endParaRPr lang="en-US" sz="3900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79080" y="1229523"/>
            <a:ext cx="1027314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401121" y="1229523"/>
            <a:ext cx="1" cy="44691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F889A1F9-5D18-4151-828D-F617B422E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19133" y="95507"/>
            <a:ext cx="7793037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Hypothesis</a:t>
            </a:r>
            <a:endParaRPr lang="en-US" b="1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043B4E36-E0A0-4612-844E-A7F23D9EF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736" y="2363540"/>
            <a:ext cx="3048264" cy="411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55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244" y="1693537"/>
            <a:ext cx="2841702" cy="4117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What is the 4</a:t>
            </a:r>
            <a:r>
              <a:rPr lang="en-US" sz="3600" baseline="30000" dirty="0">
                <a:latin typeface="Comic Sans MS" panose="030F0702030302020204" pitchFamily="66" charset="0"/>
              </a:rPr>
              <a:t>th</a:t>
            </a:r>
            <a:r>
              <a:rPr lang="en-US" sz="3600" dirty="0">
                <a:latin typeface="Comic Sans MS" panose="030F0702030302020204" pitchFamily="66" charset="0"/>
              </a:rPr>
              <a:t> Step of the Scientific Method?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1482" y="1342093"/>
            <a:ext cx="8690517" cy="5347190"/>
          </a:xfrm>
        </p:spPr>
        <p:txBody>
          <a:bodyPr>
            <a:normAutofit/>
          </a:bodyPr>
          <a:lstStyle/>
          <a:p>
            <a:r>
              <a:rPr lang="en-US" sz="3900" dirty="0">
                <a:latin typeface="Comic Sans MS" panose="030F0702030302020204" pitchFamily="66" charset="0"/>
              </a:rPr>
              <a:t>Before you can test your theories, it is important to find out information about your theory.</a:t>
            </a:r>
          </a:p>
          <a:p>
            <a:pPr>
              <a:lnSpc>
                <a:spcPct val="80000"/>
              </a:lnSpc>
              <a:defRPr/>
            </a:pPr>
            <a:r>
              <a:rPr lang="en-US" sz="3600" dirty="0">
                <a:latin typeface="Comic Sans MS" pitchFamily="66" charset="0"/>
              </a:rPr>
              <a:t>Search for information if any one has ever done this experiment or Asked the same question.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36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were their results?</a:t>
            </a:r>
          </a:p>
          <a:p>
            <a:pPr lvl="1">
              <a:lnSpc>
                <a:spcPct val="80000"/>
              </a:lnSpc>
              <a:defRPr/>
            </a:pPr>
            <a:r>
              <a:rPr lang="en-US" sz="36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Change your hypothesis based on what you find out</a:t>
            </a:r>
          </a:p>
          <a:p>
            <a:endParaRPr lang="en-US" sz="35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3900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01382" y="997515"/>
            <a:ext cx="1027314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166946" y="997515"/>
            <a:ext cx="1" cy="44691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86D8A4E-C399-49AE-95A5-948525A9E840}"/>
              </a:ext>
            </a:extLst>
          </p:cNvPr>
          <p:cNvSpPr txBox="1"/>
          <p:nvPr/>
        </p:nvSpPr>
        <p:spPr>
          <a:xfrm>
            <a:off x="2013724" y="0"/>
            <a:ext cx="6896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Comic Sans MS" panose="030F0702030302020204" pitchFamily="66" charset="0"/>
              </a:rPr>
              <a:t>Literature Review</a:t>
            </a:r>
          </a:p>
        </p:txBody>
      </p:sp>
    </p:spTree>
    <p:extLst>
      <p:ext uri="{BB962C8B-B14F-4D97-AF65-F5344CB8AC3E}">
        <p14:creationId xmlns:p14="http://schemas.microsoft.com/office/powerpoint/2010/main" val="1025886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="" xmlns:a16="http://schemas.microsoft.com/office/drawing/2014/main" id="{A895A6E4-40EE-49F8-9B77-EDFA45032A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5375" y="295276"/>
            <a:ext cx="10390716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Literature Review</a:t>
            </a:r>
            <a:endParaRPr lang="en-US" b="1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98307" name="Rectangle 3">
            <a:extLst>
              <a:ext uri="{FF2B5EF4-FFF2-40B4-BE49-F238E27FC236}">
                <a16:creationId xmlns="" xmlns:a16="http://schemas.microsoft.com/office/drawing/2014/main" id="{67AC2348-A457-4DAB-9F35-B59ACEC07E1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902927" y="1722441"/>
            <a:ext cx="7933165" cy="4459287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r>
              <a:rPr lang="en-US" sz="4000" dirty="0">
                <a:latin typeface="Comic Sans MS" panose="030F0702030302020204" pitchFamily="66" charset="0"/>
              </a:rPr>
              <a:t>You must find at least 3 different sources </a:t>
            </a:r>
          </a:p>
          <a:p>
            <a:pPr marL="1200150" lvl="1" indent="-7429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3600" dirty="0">
                <a:latin typeface="Comic Sans MS" panose="030F0702030302020204" pitchFamily="66" charset="0"/>
              </a:rPr>
              <a:t>Interview with a professional associated with your theory.</a:t>
            </a:r>
          </a:p>
          <a:p>
            <a:pPr marL="1200150" lvl="1" indent="-7429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3600" dirty="0">
                <a:latin typeface="Comic Sans MS" panose="030F0702030302020204" pitchFamily="66" charset="0"/>
              </a:rPr>
              <a:t>Online resource</a:t>
            </a:r>
          </a:p>
          <a:p>
            <a:pPr marL="1200150" lvl="1" indent="-7429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3600" dirty="0">
                <a:latin typeface="Comic Sans MS" panose="030F0702030302020204" pitchFamily="66" charset="0"/>
              </a:rPr>
              <a:t>Journal/Article</a:t>
            </a:r>
          </a:p>
          <a:p>
            <a:pPr>
              <a:lnSpc>
                <a:spcPct val="80000"/>
              </a:lnSpc>
              <a:defRPr/>
            </a:pPr>
            <a:endParaRPr lang="en-US" sz="4000" b="1" dirty="0">
              <a:latin typeface="Comic Sans MS" pitchFamily="66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7AE6F770-403E-41EB-9424-1C762D8B24F7}"/>
              </a:ext>
            </a:extLst>
          </p:cNvPr>
          <p:cNvCxnSpPr/>
          <p:nvPr/>
        </p:nvCxnSpPr>
        <p:spPr>
          <a:xfrm>
            <a:off x="551057" y="1368254"/>
            <a:ext cx="112850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8668EA3D-1CE8-4266-80E2-3502E768A49D}"/>
              </a:ext>
            </a:extLst>
          </p:cNvPr>
          <p:cNvCxnSpPr>
            <a:cxnSpLocks/>
          </p:cNvCxnSpPr>
          <p:nvPr/>
        </p:nvCxnSpPr>
        <p:spPr>
          <a:xfrm flipV="1">
            <a:off x="3626005" y="1368254"/>
            <a:ext cx="0" cy="47446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A47C140-DC6D-4672-B340-CEED149F1C1A}"/>
              </a:ext>
            </a:extLst>
          </p:cNvPr>
          <p:cNvSpPr txBox="1"/>
          <p:nvPr/>
        </p:nvSpPr>
        <p:spPr>
          <a:xfrm>
            <a:off x="312234" y="2096429"/>
            <a:ext cx="33007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How many sources must you use for your literature review?  </a:t>
            </a:r>
          </a:p>
        </p:txBody>
      </p:sp>
    </p:spTree>
    <p:extLst>
      <p:ext uri="{BB962C8B-B14F-4D97-AF65-F5344CB8AC3E}">
        <p14:creationId xmlns:p14="http://schemas.microsoft.com/office/powerpoint/2010/main" val="104939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080" y="1589951"/>
            <a:ext cx="3896263" cy="4117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With your shoulder partner, list where you could find information for your theories?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79080" y="1229523"/>
            <a:ext cx="1027314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4848933" y="1238507"/>
            <a:ext cx="1" cy="44691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F889A1F9-5D18-4151-828D-F617B422E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19133" y="95507"/>
            <a:ext cx="7793037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5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Literature Review</a:t>
            </a:r>
            <a:endParaRPr lang="en-US" b="1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9F38FE30-4B62-4777-A7DC-7AE690DDD7C3}"/>
              </a:ext>
            </a:extLst>
          </p:cNvPr>
          <p:cNvSpPr txBox="1">
            <a:spLocks/>
          </p:cNvSpPr>
          <p:nvPr/>
        </p:nvSpPr>
        <p:spPr>
          <a:xfrm>
            <a:off x="4848933" y="1580967"/>
            <a:ext cx="5903291" cy="4117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dirty="0">
                <a:latin typeface="Comic Sans MS" panose="030F0702030302020204" pitchFamily="66" charset="0"/>
              </a:rPr>
              <a:t>List 3 places you would try to find information about your theories.</a:t>
            </a:r>
          </a:p>
        </p:txBody>
      </p:sp>
    </p:spTree>
    <p:extLst>
      <p:ext uri="{BB962C8B-B14F-4D97-AF65-F5344CB8AC3E}">
        <p14:creationId xmlns:p14="http://schemas.microsoft.com/office/powerpoint/2010/main" val="2333631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080" y="1589951"/>
            <a:ext cx="3896263" cy="4117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What is the 5</a:t>
            </a:r>
            <a:r>
              <a:rPr lang="en-US" sz="3600" baseline="30000" dirty="0">
                <a:latin typeface="Comic Sans MS" panose="030F0702030302020204" pitchFamily="66" charset="0"/>
              </a:rPr>
              <a:t>th</a:t>
            </a:r>
            <a:r>
              <a:rPr lang="en-US" sz="3600" dirty="0">
                <a:latin typeface="Comic Sans MS" panose="030F0702030302020204" pitchFamily="66" charset="0"/>
              </a:rPr>
              <a:t> step of the scientific method?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79080" y="1229523"/>
            <a:ext cx="1027314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4082468" y="1220540"/>
            <a:ext cx="1" cy="44691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F889A1F9-5D18-4151-828D-F617B422E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3153" y="86523"/>
            <a:ext cx="10770232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5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Deductive Reasoning Statement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9F38FE30-4B62-4777-A7DC-7AE690DDD7C3}"/>
              </a:ext>
            </a:extLst>
          </p:cNvPr>
          <p:cNvSpPr txBox="1">
            <a:spLocks/>
          </p:cNvSpPr>
          <p:nvPr/>
        </p:nvSpPr>
        <p:spPr>
          <a:xfrm>
            <a:off x="4375343" y="1571983"/>
            <a:ext cx="7378042" cy="4494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 suggested solution to the problem.</a:t>
            </a:r>
          </a:p>
          <a:p>
            <a:pPr>
              <a:lnSpc>
                <a:spcPct val="80000"/>
              </a:lnSpc>
              <a:defRPr/>
            </a:pP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Must be </a:t>
            </a:r>
            <a:r>
              <a:rPr lang="en-US" sz="3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testable</a:t>
            </a:r>
          </a:p>
          <a:p>
            <a:pPr>
              <a:lnSpc>
                <a:spcPct val="80000"/>
              </a:lnSpc>
              <a:defRPr/>
            </a:pP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Sometimes written as </a:t>
            </a:r>
            <a:r>
              <a:rPr lang="en-US" sz="3600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If…Then…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statements</a:t>
            </a:r>
          </a:p>
          <a:p>
            <a:pPr>
              <a:lnSpc>
                <a:spcPct val="80000"/>
              </a:lnSpc>
              <a:defRPr/>
            </a:pPr>
            <a:r>
              <a:rPr lang="en-US" sz="3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Predicts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an outcome</a:t>
            </a:r>
            <a:endParaRPr lang="en-US" sz="3600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286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080" y="1589951"/>
            <a:ext cx="3896263" cy="4117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How do I write an If, Then statement?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79080" y="1229523"/>
            <a:ext cx="1027314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4082468" y="1220540"/>
            <a:ext cx="1" cy="44691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F889A1F9-5D18-4151-828D-F617B422E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9080" y="86523"/>
            <a:ext cx="11597268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5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Deductive Reasoning Statement</a:t>
            </a:r>
            <a:endParaRPr lang="en-US" b="1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9F38FE30-4B62-4777-A7DC-7AE690DDD7C3}"/>
              </a:ext>
            </a:extLst>
          </p:cNvPr>
          <p:cNvSpPr txBox="1">
            <a:spLocks/>
          </p:cNvSpPr>
          <p:nvPr/>
        </p:nvSpPr>
        <p:spPr>
          <a:xfrm>
            <a:off x="4375343" y="1571983"/>
            <a:ext cx="7378042" cy="4494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</a:t>
            </a:r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if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will always be your </a:t>
            </a:r>
            <a:r>
              <a:rPr lang="en-US" sz="3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independent variable</a:t>
            </a:r>
          </a:p>
          <a:p>
            <a:pPr>
              <a:lnSpc>
                <a:spcPct val="80000"/>
              </a:lnSpc>
              <a:defRPr/>
            </a:pP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</a:t>
            </a:r>
            <a:r>
              <a:rPr lang="en-US" sz="4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then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will always be your </a:t>
            </a:r>
            <a:r>
              <a:rPr lang="en-US" sz="3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dependent variable</a:t>
            </a:r>
          </a:p>
        </p:txBody>
      </p:sp>
    </p:spTree>
    <p:extLst>
      <p:ext uri="{BB962C8B-B14F-4D97-AF65-F5344CB8AC3E}">
        <p14:creationId xmlns:p14="http://schemas.microsoft.com/office/powerpoint/2010/main" val="2874596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080" y="1589951"/>
            <a:ext cx="3896263" cy="4117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What is an independent variable?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79080" y="1229523"/>
            <a:ext cx="1027314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4082468" y="1220540"/>
            <a:ext cx="1" cy="44691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F889A1F9-5D18-4151-828D-F617B422E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7757" y="86523"/>
            <a:ext cx="10190369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5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Deductive Reasoning Statement</a:t>
            </a:r>
            <a:endParaRPr lang="en-US" b="1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9F38FE30-4B62-4777-A7DC-7AE690DDD7C3}"/>
              </a:ext>
            </a:extLst>
          </p:cNvPr>
          <p:cNvSpPr txBox="1">
            <a:spLocks/>
          </p:cNvSpPr>
          <p:nvPr/>
        </p:nvSpPr>
        <p:spPr>
          <a:xfrm>
            <a:off x="4375343" y="1571983"/>
            <a:ext cx="7378042" cy="4494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3600" dirty="0">
                <a:latin typeface="Comic Sans MS" pitchFamily="66" charset="0"/>
              </a:rPr>
              <a:t>The independent variable is </a:t>
            </a:r>
            <a:r>
              <a:rPr lang="en-US" sz="3600" b="1" u="sng" dirty="0">
                <a:solidFill>
                  <a:srgbClr val="C00000"/>
                </a:solidFill>
                <a:latin typeface="Comic Sans MS" pitchFamily="66" charset="0"/>
              </a:rPr>
              <a:t>what you are testing</a:t>
            </a:r>
            <a:r>
              <a:rPr lang="en-US" sz="3600" dirty="0">
                <a:latin typeface="Comic Sans MS" pitchFamily="66" charset="0"/>
              </a:rPr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en-US" sz="3600" dirty="0">
                <a:latin typeface="Comic Sans MS" pitchFamily="66" charset="0"/>
              </a:rPr>
              <a:t>If you want to know how much sunlight sunflowers need to grow, your independent variable would be the amount of sunlight.</a:t>
            </a:r>
          </a:p>
        </p:txBody>
      </p:sp>
    </p:spTree>
    <p:extLst>
      <p:ext uri="{BB962C8B-B14F-4D97-AF65-F5344CB8AC3E}">
        <p14:creationId xmlns:p14="http://schemas.microsoft.com/office/powerpoint/2010/main" val="2259291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080" y="2315906"/>
            <a:ext cx="3896263" cy="4117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What is a dependent variable?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79080" y="1536433"/>
            <a:ext cx="1027314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4082468" y="1571983"/>
            <a:ext cx="1" cy="44691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F889A1F9-5D18-4151-828D-F617B422E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9338" y="240702"/>
            <a:ext cx="10190369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5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Deductive Reasoning Statement</a:t>
            </a:r>
            <a:endParaRPr lang="en-US" b="1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9F38FE30-4B62-4777-A7DC-7AE690DDD7C3}"/>
              </a:ext>
            </a:extLst>
          </p:cNvPr>
          <p:cNvSpPr txBox="1">
            <a:spLocks/>
          </p:cNvSpPr>
          <p:nvPr/>
        </p:nvSpPr>
        <p:spPr>
          <a:xfrm>
            <a:off x="4289710" y="1689166"/>
            <a:ext cx="7378042" cy="4753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  <a:defRPr/>
            </a:pPr>
            <a:endParaRPr lang="en-US" sz="3600" dirty="0">
              <a:latin typeface="Comic Sans MS" pitchFamily="66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3600" dirty="0">
                <a:latin typeface="Comic Sans MS" pitchFamily="66" charset="0"/>
              </a:rPr>
              <a:t>The dependent variable is </a:t>
            </a:r>
            <a:r>
              <a:rPr lang="en-US" sz="3600" b="1" u="sng" dirty="0">
                <a:solidFill>
                  <a:srgbClr val="C00000"/>
                </a:solidFill>
                <a:latin typeface="Comic Sans MS" pitchFamily="66" charset="0"/>
              </a:rPr>
              <a:t>what changes because of what you are testing</a:t>
            </a:r>
            <a:r>
              <a:rPr lang="en-US" sz="3600" dirty="0">
                <a:latin typeface="Comic Sans MS" pitchFamily="66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3600" dirty="0">
                <a:latin typeface="Comic Sans MS" pitchFamily="66" charset="0"/>
              </a:rPr>
              <a:t>You want to know how much sunlight sunflowers need to grow, your dependent variable would be the amount of growth of your sunflowers.</a:t>
            </a:r>
          </a:p>
        </p:txBody>
      </p:sp>
    </p:spTree>
    <p:extLst>
      <p:ext uri="{BB962C8B-B14F-4D97-AF65-F5344CB8AC3E}">
        <p14:creationId xmlns:p14="http://schemas.microsoft.com/office/powerpoint/2010/main" val="1801398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22" y="2445908"/>
            <a:ext cx="3896263" cy="4117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What would be your deductive Reasoning Statement for the sunflowers?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78358" y="2115526"/>
            <a:ext cx="1027314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4104771" y="2112637"/>
            <a:ext cx="1" cy="44691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F889A1F9-5D18-4151-828D-F617B422E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801" y="401444"/>
            <a:ext cx="10472867" cy="135237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5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Example—Deductive Reasoning Statement</a:t>
            </a:r>
            <a:endParaRPr lang="en-US" b="1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9F38FE30-4B62-4777-A7DC-7AE690DDD7C3}"/>
              </a:ext>
            </a:extLst>
          </p:cNvPr>
          <p:cNvSpPr txBox="1">
            <a:spLocks/>
          </p:cNvSpPr>
          <p:nvPr/>
        </p:nvSpPr>
        <p:spPr>
          <a:xfrm>
            <a:off x="4375343" y="2445908"/>
            <a:ext cx="7378042" cy="4494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  <a:defRPr/>
            </a:pPr>
            <a:r>
              <a:rPr lang="en-US" sz="3600" dirty="0">
                <a:latin typeface="Comic Sans MS" pitchFamily="66" charset="0"/>
              </a:rPr>
              <a:t>If sunflowers receive at least five hours of direct sunlight each day, then the sunflowers will grow at least one-two inches a week.</a:t>
            </a:r>
          </a:p>
        </p:txBody>
      </p:sp>
    </p:spTree>
    <p:extLst>
      <p:ext uri="{BB962C8B-B14F-4D97-AF65-F5344CB8AC3E}">
        <p14:creationId xmlns:p14="http://schemas.microsoft.com/office/powerpoint/2010/main" val="3103971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080" y="1589951"/>
            <a:ext cx="3896263" cy="4117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What is the 6</a:t>
            </a:r>
            <a:r>
              <a:rPr lang="en-US" sz="3600" baseline="30000" dirty="0">
                <a:latin typeface="Comic Sans MS" panose="030F0702030302020204" pitchFamily="66" charset="0"/>
              </a:rPr>
              <a:t>th</a:t>
            </a:r>
            <a:r>
              <a:rPr lang="en-US" sz="3600" dirty="0">
                <a:latin typeface="Comic Sans MS" panose="030F0702030302020204" pitchFamily="66" charset="0"/>
              </a:rPr>
              <a:t> step of the scientific method?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79080" y="1229523"/>
            <a:ext cx="1027314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4082468" y="1220540"/>
            <a:ext cx="1" cy="44691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F889A1F9-5D18-4151-828D-F617B422E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0128" y="86523"/>
            <a:ext cx="10472867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5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Experiment</a:t>
            </a:r>
            <a:endParaRPr lang="en-US" b="1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9F38FE30-4B62-4777-A7DC-7AE690DDD7C3}"/>
              </a:ext>
            </a:extLst>
          </p:cNvPr>
          <p:cNvSpPr txBox="1">
            <a:spLocks/>
          </p:cNvSpPr>
          <p:nvPr/>
        </p:nvSpPr>
        <p:spPr>
          <a:xfrm>
            <a:off x="4375343" y="1571983"/>
            <a:ext cx="7378042" cy="4494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  <a:defRPr/>
            </a:pPr>
            <a:r>
              <a:rPr lang="en-US" sz="3600" dirty="0">
                <a:latin typeface="Comic Sans MS" pitchFamily="66" charset="0"/>
              </a:rPr>
              <a:t>A procedure called an experiment to test your hypothesis and deductive reasoning statement.</a:t>
            </a:r>
          </a:p>
        </p:txBody>
      </p:sp>
    </p:spTree>
    <p:extLst>
      <p:ext uri="{BB962C8B-B14F-4D97-AF65-F5344CB8AC3E}">
        <p14:creationId xmlns:p14="http://schemas.microsoft.com/office/powerpoint/2010/main" val="3071555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V="1">
            <a:off x="637477" y="5107258"/>
            <a:ext cx="1027314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4343399" y="5107259"/>
            <a:ext cx="0" cy="157294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" y="142882"/>
            <a:ext cx="1133475" cy="88582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600200" y="122241"/>
            <a:ext cx="10185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mic Sans MS" panose="030F0702030302020204" pitchFamily="66" charset="0"/>
              </a:rPr>
              <a:t>Topic: </a:t>
            </a:r>
            <a:r>
              <a:rPr lang="en-US" sz="3600" dirty="0">
                <a:latin typeface="Comic Sans MS" panose="030F0702030302020204" pitchFamily="66" charset="0"/>
              </a:rPr>
              <a:t>Steps to the Scientific Method</a:t>
            </a:r>
            <a:endParaRPr lang="en-US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7476" y="3160315"/>
            <a:ext cx="102731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mic Sans MS" panose="030F0702030302020204" pitchFamily="66" charset="0"/>
              </a:rPr>
              <a:t>Essential Questions: </a:t>
            </a:r>
            <a:r>
              <a:rPr lang="en-US" sz="3200" dirty="0">
                <a:latin typeface="Comic Sans MS" panose="030F0702030302020204" pitchFamily="66" charset="0"/>
              </a:rPr>
              <a:t>What is important about the steps to the scientific process? How do we use the steps to test a theory?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51C483F7-00A5-464E-9E6D-751FBF048C3E}"/>
              </a:ext>
            </a:extLst>
          </p:cNvPr>
          <p:cNvSpPr/>
          <p:nvPr/>
        </p:nvSpPr>
        <p:spPr>
          <a:xfrm>
            <a:off x="1600200" y="1028707"/>
            <a:ext cx="98855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Comic Sans MS" panose="030F0702030302020204" pitchFamily="66" charset="0"/>
              </a:rPr>
              <a:t>Objective: </a:t>
            </a:r>
            <a:r>
              <a:rPr lang="en-US" sz="3600" dirty="0">
                <a:latin typeface="Comic Sans MS" panose="030F0702030302020204" pitchFamily="66" charset="0"/>
              </a:rPr>
              <a:t>“I can write the steps to the scientific method and be able to explain the differences in the steps and give examples.“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08014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080" y="1589951"/>
            <a:ext cx="3896263" cy="4117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What is a valid experiment?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79080" y="1229523"/>
            <a:ext cx="1027314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4082468" y="1220540"/>
            <a:ext cx="1" cy="44691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F889A1F9-5D18-4151-828D-F617B422E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0128" y="86523"/>
            <a:ext cx="10472867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5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Experiment</a:t>
            </a:r>
            <a:endParaRPr lang="en-US" b="1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9F38FE30-4B62-4777-A7DC-7AE690DDD7C3}"/>
              </a:ext>
            </a:extLst>
          </p:cNvPr>
          <p:cNvSpPr txBox="1">
            <a:spLocks/>
          </p:cNvSpPr>
          <p:nvPr/>
        </p:nvSpPr>
        <p:spPr>
          <a:xfrm>
            <a:off x="4375343" y="1571983"/>
            <a:ext cx="7378042" cy="4494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600" dirty="0">
                <a:latin typeface="Comic Sans MS" pitchFamily="66" charset="0"/>
              </a:rPr>
              <a:t>A good or “valid” experiment will only have </a:t>
            </a:r>
            <a:r>
              <a:rPr lang="en-US" sz="3600" dirty="0">
                <a:solidFill>
                  <a:srgbClr val="C00000"/>
                </a:solidFill>
                <a:latin typeface="Comic Sans MS" pitchFamily="66" charset="0"/>
              </a:rPr>
              <a:t>ONE independent variable!</a:t>
            </a:r>
          </a:p>
          <a:p>
            <a:pPr>
              <a:defRPr/>
            </a:pPr>
            <a:r>
              <a:rPr lang="en-US" sz="3600" dirty="0">
                <a:solidFill>
                  <a:srgbClr val="C00000"/>
                </a:solidFill>
                <a:latin typeface="Comic Sans MS" pitchFamily="66" charset="0"/>
              </a:rPr>
              <a:t>Conduct several trials</a:t>
            </a:r>
          </a:p>
          <a:p>
            <a:pPr>
              <a:buNone/>
              <a:defRPr/>
            </a:pPr>
            <a:endParaRPr lang="en-US" sz="36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487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080" y="1589951"/>
            <a:ext cx="3896263" cy="4117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What is the 7</a:t>
            </a:r>
            <a:r>
              <a:rPr lang="en-US" sz="3600" baseline="30000" dirty="0">
                <a:latin typeface="Comic Sans MS" panose="030F0702030302020204" pitchFamily="66" charset="0"/>
              </a:rPr>
              <a:t>th</a:t>
            </a:r>
            <a:r>
              <a:rPr lang="en-US" sz="3600" dirty="0">
                <a:latin typeface="Comic Sans MS" panose="030F0702030302020204" pitchFamily="66" charset="0"/>
              </a:rPr>
              <a:t> step of the scientific method?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79080" y="1229523"/>
            <a:ext cx="1027314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4082468" y="1220540"/>
            <a:ext cx="1" cy="44691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F889A1F9-5D18-4151-828D-F617B422E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0128" y="86523"/>
            <a:ext cx="10472867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5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Data Collection and Analysis</a:t>
            </a:r>
            <a:endParaRPr lang="en-US" b="1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9F38FE30-4B62-4777-A7DC-7AE690DDD7C3}"/>
              </a:ext>
            </a:extLst>
          </p:cNvPr>
          <p:cNvSpPr txBox="1">
            <a:spLocks/>
          </p:cNvSpPr>
          <p:nvPr/>
        </p:nvSpPr>
        <p:spPr>
          <a:xfrm>
            <a:off x="4375343" y="1571983"/>
            <a:ext cx="4006657" cy="496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600" b="1" dirty="0">
                <a:solidFill>
                  <a:schemeClr val="hlink"/>
                </a:solidFill>
                <a:latin typeface="Comic Sans MS" panose="030F0702030302020204" pitchFamily="66" charset="0"/>
              </a:rPr>
              <a:t>Results</a:t>
            </a:r>
            <a:r>
              <a:rPr lang="en-US" altLang="en-US" sz="3600" b="1" dirty="0">
                <a:latin typeface="Comic Sans MS" panose="030F0702030302020204" pitchFamily="66" charset="0"/>
              </a:rPr>
              <a:t> </a:t>
            </a:r>
            <a:r>
              <a:rPr lang="en-US" altLang="en-US" sz="3600" dirty="0">
                <a:latin typeface="Comic Sans MS" panose="030F0702030302020204" pitchFamily="66" charset="0"/>
              </a:rPr>
              <a:t>of the experiment</a:t>
            </a:r>
          </a:p>
          <a:p>
            <a:r>
              <a:rPr lang="en-US" altLang="en-US" sz="3600" dirty="0">
                <a:latin typeface="Comic Sans MS" panose="030F0702030302020204" pitchFamily="66" charset="0"/>
              </a:rPr>
              <a:t>May be </a:t>
            </a:r>
            <a:r>
              <a:rPr lang="en-US" altLang="en-US" sz="3600" b="1" dirty="0">
                <a:solidFill>
                  <a:schemeClr val="hlink"/>
                </a:solidFill>
                <a:latin typeface="Comic Sans MS" panose="030F0702030302020204" pitchFamily="66" charset="0"/>
              </a:rPr>
              <a:t>quantitative</a:t>
            </a:r>
            <a:r>
              <a:rPr lang="en-US" altLang="en-US" sz="3600" b="1" dirty="0">
                <a:latin typeface="Comic Sans MS" panose="030F0702030302020204" pitchFamily="66" charset="0"/>
              </a:rPr>
              <a:t> </a:t>
            </a:r>
            <a:r>
              <a:rPr lang="en-US" altLang="en-US" sz="3600" dirty="0">
                <a:latin typeface="Comic Sans MS" panose="030F0702030302020204" pitchFamily="66" charset="0"/>
              </a:rPr>
              <a:t>(numbers) or </a:t>
            </a:r>
            <a:r>
              <a:rPr lang="en-US" altLang="en-US" sz="3600" b="1" dirty="0">
                <a:solidFill>
                  <a:schemeClr val="hlink"/>
                </a:solidFill>
                <a:latin typeface="Comic Sans MS" panose="030F0702030302020204" pitchFamily="66" charset="0"/>
              </a:rPr>
              <a:t>qualitative </a:t>
            </a:r>
            <a:r>
              <a:rPr lang="en-US" altLang="en-US" sz="3600" dirty="0">
                <a:latin typeface="Comic Sans MS" panose="030F0702030302020204" pitchFamily="66" charset="0"/>
              </a:rPr>
              <a:t>(descriptive—harder to prove)</a:t>
            </a:r>
          </a:p>
        </p:txBody>
      </p:sp>
      <p:pic>
        <p:nvPicPr>
          <p:cNvPr id="8" name="Picture 4" descr="j0076136">
            <a:extLst>
              <a:ext uri="{FF2B5EF4-FFF2-40B4-BE49-F238E27FC236}">
                <a16:creationId xmlns="" xmlns:a16="http://schemas.microsoft.com/office/drawing/2014/main" id="{4D094B21-92D8-41D7-ABA0-29AFC48CEE5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0" y="1757289"/>
            <a:ext cx="3810000" cy="33956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338851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080" y="1589951"/>
            <a:ext cx="3896263" cy="4117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What is the 7</a:t>
            </a:r>
            <a:r>
              <a:rPr lang="en-US" sz="3600" baseline="30000" dirty="0">
                <a:latin typeface="Comic Sans MS" panose="030F0702030302020204" pitchFamily="66" charset="0"/>
              </a:rPr>
              <a:t>th</a:t>
            </a:r>
            <a:r>
              <a:rPr lang="en-US" sz="3600" dirty="0">
                <a:latin typeface="Comic Sans MS" panose="030F0702030302020204" pitchFamily="66" charset="0"/>
              </a:rPr>
              <a:t> step of the scientific method?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79080" y="1229523"/>
            <a:ext cx="1027314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4082468" y="1220540"/>
            <a:ext cx="1" cy="44691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F889A1F9-5D18-4151-828D-F617B422E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0128" y="86523"/>
            <a:ext cx="10472867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5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Data Collection and Analysis</a:t>
            </a:r>
            <a:endParaRPr lang="en-US" b="1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9F38FE30-4B62-4777-A7DC-7AE690DDD7C3}"/>
              </a:ext>
            </a:extLst>
          </p:cNvPr>
          <p:cNvSpPr txBox="1">
            <a:spLocks/>
          </p:cNvSpPr>
          <p:nvPr/>
        </p:nvSpPr>
        <p:spPr>
          <a:xfrm>
            <a:off x="4375343" y="1571983"/>
            <a:ext cx="4006657" cy="496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600" dirty="0">
                <a:latin typeface="Comic Sans MS" panose="030F0702030302020204" pitchFamily="66" charset="0"/>
              </a:rPr>
              <a:t>Must be</a:t>
            </a:r>
            <a:r>
              <a:rPr lang="en-US" altLang="en-US" sz="3600" dirty="0">
                <a:solidFill>
                  <a:schemeClr val="hlink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3600" b="1" dirty="0">
                <a:solidFill>
                  <a:schemeClr val="hlink"/>
                </a:solidFill>
                <a:latin typeface="Comic Sans MS" panose="030F0702030302020204" pitchFamily="66" charset="0"/>
              </a:rPr>
              <a:t>organized</a:t>
            </a:r>
          </a:p>
          <a:p>
            <a:r>
              <a:rPr lang="en-US" altLang="en-US" sz="3600" dirty="0">
                <a:latin typeface="Comic Sans MS" panose="030F0702030302020204" pitchFamily="66" charset="0"/>
              </a:rPr>
              <a:t>Can be organized into </a:t>
            </a:r>
            <a:r>
              <a:rPr lang="en-US" altLang="en-US" sz="36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charts, tables, or graphs</a:t>
            </a:r>
          </a:p>
        </p:txBody>
      </p:sp>
      <p:pic>
        <p:nvPicPr>
          <p:cNvPr id="8" name="Picture 4" descr="j0076136">
            <a:extLst>
              <a:ext uri="{FF2B5EF4-FFF2-40B4-BE49-F238E27FC236}">
                <a16:creationId xmlns="" xmlns:a16="http://schemas.microsoft.com/office/drawing/2014/main" id="{4D094B21-92D8-41D7-ABA0-29AFC48CEE5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0" y="1757289"/>
            <a:ext cx="3810000" cy="33956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3908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4875" y="2612491"/>
            <a:ext cx="2464842" cy="4117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How do I graph my results?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56777" y="1516565"/>
            <a:ext cx="1027314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2678536" y="1516566"/>
            <a:ext cx="0" cy="521364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F889A1F9-5D18-4151-828D-F617B422E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6777" y="0"/>
            <a:ext cx="11540812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5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Graphing Data Collection for Analysis</a:t>
            </a:r>
            <a:endParaRPr lang="en-US" b="1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TextBox 6">
            <a:extLst>
              <a:ext uri="{FF2B5EF4-FFF2-40B4-BE49-F238E27FC236}">
                <a16:creationId xmlns="" xmlns:a16="http://schemas.microsoft.com/office/drawing/2014/main" id="{BD47D9CD-411C-4BD3-AC93-96416F36C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7953" y="5344524"/>
            <a:ext cx="46064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INDEPENDENT VARIABLE</a:t>
            </a:r>
          </a:p>
        </p:txBody>
      </p:sp>
      <p:sp>
        <p:nvSpPr>
          <p:cNvPr id="13" name="TextBox 6">
            <a:extLst>
              <a:ext uri="{FF2B5EF4-FFF2-40B4-BE49-F238E27FC236}">
                <a16:creationId xmlns="" xmlns:a16="http://schemas.microsoft.com/office/drawing/2014/main" id="{9DAB4727-0E61-45B1-B1B8-ACEEE531C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0114" y="2257741"/>
            <a:ext cx="214527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DEPENDENT VARIABLE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545CD80A-DD80-4EE4-A5D6-44DE80D6B65B}"/>
              </a:ext>
            </a:extLst>
          </p:cNvPr>
          <p:cNvCxnSpPr/>
          <p:nvPr/>
        </p:nvCxnSpPr>
        <p:spPr>
          <a:xfrm>
            <a:off x="5637954" y="2257741"/>
            <a:ext cx="0" cy="2947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AB51E794-424C-4C69-8549-33DC11531FA3}"/>
              </a:ext>
            </a:extLst>
          </p:cNvPr>
          <p:cNvCxnSpPr>
            <a:cxnSpLocks/>
          </p:cNvCxnSpPr>
          <p:nvPr/>
        </p:nvCxnSpPr>
        <p:spPr>
          <a:xfrm flipH="1">
            <a:off x="5637954" y="5204769"/>
            <a:ext cx="444190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8">
            <a:extLst>
              <a:ext uri="{FF2B5EF4-FFF2-40B4-BE49-F238E27FC236}">
                <a16:creationId xmlns="" xmlns:a16="http://schemas.microsoft.com/office/drawing/2014/main" id="{665F79F8-678C-40A0-81F9-4DB3AA66B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568" y="1656321"/>
            <a:ext cx="6467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19" name="TextBox 8">
            <a:extLst>
              <a:ext uri="{FF2B5EF4-FFF2-40B4-BE49-F238E27FC236}">
                <a16:creationId xmlns="" xmlns:a16="http://schemas.microsoft.com/office/drawing/2014/main" id="{70081031-FC34-4EC1-A4FF-30F39119D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3151" y="4973936"/>
            <a:ext cx="6467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20" name="TextBox 10">
            <a:extLst>
              <a:ext uri="{FF2B5EF4-FFF2-40B4-BE49-F238E27FC236}">
                <a16:creationId xmlns="" xmlns:a16="http://schemas.microsoft.com/office/drawing/2014/main" id="{91F02A5C-CE3E-403C-8021-BDAB9F285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5334" y="3154217"/>
            <a:ext cx="20574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What changes because of what you are testing.</a:t>
            </a:r>
          </a:p>
        </p:txBody>
      </p:sp>
      <p:sp>
        <p:nvSpPr>
          <p:cNvPr id="21" name="TextBox 11">
            <a:extLst>
              <a:ext uri="{FF2B5EF4-FFF2-40B4-BE49-F238E27FC236}">
                <a16:creationId xmlns="" xmlns:a16="http://schemas.microsoft.com/office/drawing/2014/main" id="{7D271A3B-E712-43A4-9A09-41EC159F0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8200" y="5806189"/>
            <a:ext cx="3886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What you are testing</a:t>
            </a:r>
          </a:p>
        </p:txBody>
      </p:sp>
    </p:spTree>
    <p:extLst>
      <p:ext uri="{BB962C8B-B14F-4D97-AF65-F5344CB8AC3E}">
        <p14:creationId xmlns:p14="http://schemas.microsoft.com/office/powerpoint/2010/main" val="21305819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080" y="1589951"/>
            <a:ext cx="3896263" cy="4117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What is the 8</a:t>
            </a:r>
            <a:r>
              <a:rPr lang="en-US" sz="3600" baseline="30000" dirty="0">
                <a:latin typeface="Comic Sans MS" panose="030F0702030302020204" pitchFamily="66" charset="0"/>
              </a:rPr>
              <a:t>th</a:t>
            </a:r>
            <a:r>
              <a:rPr lang="en-US" sz="3600" dirty="0">
                <a:latin typeface="Comic Sans MS" panose="030F0702030302020204" pitchFamily="66" charset="0"/>
              </a:rPr>
              <a:t> step of the scientific method?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79080" y="1229523"/>
            <a:ext cx="1027314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4082468" y="1220540"/>
            <a:ext cx="1" cy="44691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F889A1F9-5D18-4151-828D-F617B422E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0128" y="86523"/>
            <a:ext cx="10472867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5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CONCLUSION</a:t>
            </a:r>
            <a:endParaRPr lang="en-US" b="1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="" xmlns:a16="http://schemas.microsoft.com/office/drawing/2014/main" id="{A33E3F19-9BBA-4A34-A6DE-A60366A1FEF5}"/>
              </a:ext>
            </a:extLst>
          </p:cNvPr>
          <p:cNvSpPr txBox="1">
            <a:spLocks noChangeArrowheads="1"/>
          </p:cNvSpPr>
          <p:nvPr/>
        </p:nvSpPr>
        <p:spPr>
          <a:xfrm>
            <a:off x="4468618" y="1397720"/>
            <a:ext cx="415448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endParaRPr lang="en-US" altLang="en-US" sz="3600" dirty="0"/>
          </a:p>
          <a:p>
            <a:pPr marL="0" indent="0">
              <a:buNone/>
            </a:pPr>
            <a:r>
              <a:rPr lang="en-US" altLang="en-US" sz="3600" dirty="0">
                <a:latin typeface="Comic Sans MS" panose="030F0702030302020204" pitchFamily="66" charset="0"/>
              </a:rPr>
              <a:t>The </a:t>
            </a:r>
            <a:r>
              <a:rPr lang="en-US" altLang="en-US" sz="36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answer</a:t>
            </a:r>
            <a:r>
              <a:rPr lang="en-US" altLang="en-US" sz="3600" dirty="0">
                <a:latin typeface="Comic Sans MS" panose="030F0702030302020204" pitchFamily="66" charset="0"/>
              </a:rPr>
              <a:t> to the hypothesis based on the </a:t>
            </a:r>
            <a:r>
              <a:rPr lang="en-US" altLang="en-US" sz="36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data obtained from the experiment.</a:t>
            </a:r>
          </a:p>
          <a:p>
            <a:endParaRPr lang="en-US" altLang="en-US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623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080" y="1589951"/>
            <a:ext cx="3896263" cy="4117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What is the 9</a:t>
            </a:r>
            <a:r>
              <a:rPr lang="en-US" sz="3600" baseline="30000" dirty="0">
                <a:latin typeface="Comic Sans MS" panose="030F0702030302020204" pitchFamily="66" charset="0"/>
              </a:rPr>
              <a:t>th</a:t>
            </a:r>
            <a:r>
              <a:rPr lang="en-US" sz="3600" dirty="0">
                <a:latin typeface="Comic Sans MS" panose="030F0702030302020204" pitchFamily="66" charset="0"/>
              </a:rPr>
              <a:t> step of the scientific method?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79080" y="1229523"/>
            <a:ext cx="1027314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4082468" y="1220540"/>
            <a:ext cx="1" cy="44691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F889A1F9-5D18-4151-828D-F617B422E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0128" y="86523"/>
            <a:ext cx="10472867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5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PEER REVIEW</a:t>
            </a:r>
            <a:endParaRPr lang="en-US" b="1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9F38FE30-4B62-4777-A7DC-7AE690DDD7C3}"/>
              </a:ext>
            </a:extLst>
          </p:cNvPr>
          <p:cNvSpPr txBox="1">
            <a:spLocks/>
          </p:cNvSpPr>
          <p:nvPr/>
        </p:nvSpPr>
        <p:spPr>
          <a:xfrm>
            <a:off x="4375343" y="1571983"/>
            <a:ext cx="7378042" cy="4494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  <a:defRPr/>
            </a:pPr>
            <a:r>
              <a:rPr lang="en-US" sz="3600" dirty="0">
                <a:latin typeface="Comic Sans MS" pitchFamily="66" charset="0"/>
              </a:rPr>
              <a:t>Peer Review—Submit to a scientific journal.</a:t>
            </a:r>
          </a:p>
        </p:txBody>
      </p:sp>
    </p:spTree>
    <p:extLst>
      <p:ext uri="{BB962C8B-B14F-4D97-AF65-F5344CB8AC3E}">
        <p14:creationId xmlns:p14="http://schemas.microsoft.com/office/powerpoint/2010/main" val="19964950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cxnSpLocks/>
          </p:cNvCxnSpPr>
          <p:nvPr/>
        </p:nvCxnSpPr>
        <p:spPr>
          <a:xfrm flipV="1">
            <a:off x="279358" y="735981"/>
            <a:ext cx="11340212" cy="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F889A1F9-5D18-4151-828D-F617B422E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9358" y="-134707"/>
            <a:ext cx="11912641" cy="109371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Summary: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="" xmlns:a16="http://schemas.microsoft.com/office/drawing/2014/main" id="{4D1F7B1F-8A63-4E84-A86D-0659C23C2DAB}"/>
              </a:ext>
            </a:extLst>
          </p:cNvPr>
          <p:cNvSpPr txBox="1">
            <a:spLocks noChangeArrowheads="1"/>
          </p:cNvSpPr>
          <p:nvPr/>
        </p:nvSpPr>
        <p:spPr>
          <a:xfrm>
            <a:off x="279359" y="959006"/>
            <a:ext cx="11912641" cy="56871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buFont typeface="Wingdings" panose="05000000000000000000" pitchFamily="2" charset="2"/>
              <a:buNone/>
            </a:pPr>
            <a:r>
              <a:rPr lang="en-US" altLang="en-US" sz="3900" b="1" dirty="0">
                <a:latin typeface="Comic Sans MS" panose="030F0702030302020204" pitchFamily="66" charset="0"/>
              </a:rPr>
              <a:t>1) </a:t>
            </a:r>
            <a:r>
              <a:rPr lang="en-US" altLang="en-US" sz="39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Identify</a:t>
            </a:r>
            <a:r>
              <a:rPr lang="en-US" altLang="en-US" sz="3900" b="1" dirty="0">
                <a:latin typeface="Comic Sans MS" panose="030F0702030302020204" pitchFamily="66" charset="0"/>
              </a:rPr>
              <a:t> a Problem or Question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en-US" altLang="en-US" sz="3900" b="1" dirty="0">
                <a:latin typeface="Comic Sans MS" panose="030F0702030302020204" pitchFamily="66" charset="0"/>
              </a:rPr>
              <a:t>2) State </a:t>
            </a:r>
            <a:r>
              <a:rPr lang="en-US" altLang="en-US" sz="39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Observations</a:t>
            </a:r>
            <a:r>
              <a:rPr lang="en-US" altLang="en-US" sz="3900" b="1" dirty="0">
                <a:latin typeface="Comic Sans MS" panose="030F0702030302020204" pitchFamily="66" charset="0"/>
              </a:rPr>
              <a:t> about the problem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en-US" altLang="en-US" sz="3900" b="1" dirty="0">
                <a:latin typeface="Comic Sans MS" panose="030F0702030302020204" pitchFamily="66" charset="0"/>
              </a:rPr>
              <a:t>3) Form a </a:t>
            </a:r>
            <a:r>
              <a:rPr lang="en-US" altLang="en-US" sz="39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Hypothesis</a:t>
            </a:r>
            <a:r>
              <a:rPr lang="en-US" altLang="en-US" sz="3900" b="1" dirty="0">
                <a:latin typeface="Comic Sans MS" panose="030F0702030302020204" pitchFamily="66" charset="0"/>
              </a:rPr>
              <a:t> 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en-US" altLang="en-US" sz="3900" b="1" dirty="0">
                <a:latin typeface="Comic Sans MS" panose="030F0702030302020204" pitchFamily="66" charset="0"/>
              </a:rPr>
              <a:t>4) </a:t>
            </a:r>
            <a:r>
              <a:rPr lang="en-US" altLang="en-US" sz="39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Literature Review</a:t>
            </a:r>
            <a:r>
              <a:rPr lang="en-US" altLang="en-US" sz="3900" b="1" dirty="0">
                <a:latin typeface="Comic Sans MS" panose="030F0702030302020204" pitchFamily="66" charset="0"/>
              </a:rPr>
              <a:t>—Has someone already asked the same question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en-US" altLang="en-US" sz="3900" b="1" dirty="0">
                <a:latin typeface="Comic Sans MS" panose="030F0702030302020204" pitchFamily="66" charset="0"/>
              </a:rPr>
              <a:t>5) </a:t>
            </a:r>
            <a:r>
              <a:rPr lang="en-US" altLang="en-US" sz="39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Deductive Reasoning Statement</a:t>
            </a:r>
            <a:r>
              <a:rPr lang="en-US" altLang="en-US" sz="3900" b="1" dirty="0">
                <a:latin typeface="Comic Sans MS" panose="030F0702030302020204" pitchFamily="66" charset="0"/>
              </a:rPr>
              <a:t>: about the problem </a:t>
            </a:r>
            <a:r>
              <a:rPr lang="en-US" altLang="en-US" sz="39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(if…then…)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en-US" altLang="en-US" sz="3900" b="1" dirty="0">
                <a:latin typeface="Comic Sans MS" panose="030F0702030302020204" pitchFamily="66" charset="0"/>
              </a:rPr>
              <a:t>6) Design an </a:t>
            </a:r>
            <a:r>
              <a:rPr lang="en-US" altLang="en-US" sz="39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Experiment to test the hypothesis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en-US" altLang="en-US" sz="3900" b="1" dirty="0">
                <a:latin typeface="Comic Sans MS" panose="030F0702030302020204" pitchFamily="66" charset="0"/>
              </a:rPr>
              <a:t>7) Collect </a:t>
            </a:r>
            <a:r>
              <a:rPr lang="en-US" altLang="en-US" sz="39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Data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en-US" altLang="en-US" sz="3900" b="1" dirty="0">
                <a:latin typeface="Comic Sans MS" panose="030F0702030302020204" pitchFamily="66" charset="0"/>
              </a:rPr>
              <a:t>8) Form a </a:t>
            </a:r>
            <a:r>
              <a:rPr lang="en-US" altLang="en-US" sz="39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Conclusion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en-US" altLang="en-US" sz="3900" b="1" dirty="0">
                <a:latin typeface="Comic Sans MS" panose="030F0702030302020204" pitchFamily="66" charset="0"/>
              </a:rPr>
              <a:t>9) </a:t>
            </a:r>
            <a:r>
              <a:rPr lang="en-US" altLang="en-US" sz="39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Peer Review</a:t>
            </a:r>
          </a:p>
          <a:p>
            <a:pPr marL="533400" indent="-533400" algn="ctr"/>
            <a:endParaRPr lang="en-US" altLang="en-US" sz="2400" b="1" dirty="0"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11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F889A1F9-5D18-4151-828D-F617B422E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9359" y="244434"/>
            <a:ext cx="11585540" cy="455059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5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Exit Ticket: </a:t>
            </a:r>
            <a:r>
              <a:rPr lang="en-US" sz="5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You will have a quiz on this.</a:t>
            </a:r>
            <a:r>
              <a:rPr lang="en-US" sz="5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en-US" sz="5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5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en-US" sz="5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dirty="0">
                <a:latin typeface="Comic Sans MS" panose="030F0702030302020204" pitchFamily="66" charset="0"/>
              </a:rPr>
              <a:t>List the 9 steps to the scientific method. Which steps were new to you? Why would those steps be important for your future investigations? </a:t>
            </a:r>
            <a:endParaRPr lang="en-US" b="1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440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624" y="2207941"/>
            <a:ext cx="3089564" cy="3766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What is the scientific method?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6809" y="1840564"/>
            <a:ext cx="7337503" cy="3969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Without talking, think about a one sentence definition for the scientific method. </a:t>
            </a:r>
          </a:p>
          <a:p>
            <a:pPr marL="0" indent="0">
              <a:buNone/>
            </a:pPr>
            <a:endParaRPr lang="en-US" sz="3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DO NOT TALK WITH CLASSMATES! </a:t>
            </a:r>
            <a:br>
              <a:rPr lang="en-US" sz="3600" dirty="0">
                <a:latin typeface="Comic Sans MS" panose="030F0702030302020204" pitchFamily="66" charset="0"/>
              </a:rPr>
            </a:br>
            <a:endParaRPr lang="en-US" sz="3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3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3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36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44507" y="1504610"/>
            <a:ext cx="1027314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365898" y="1504610"/>
            <a:ext cx="1" cy="44468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4AA2E25-3F0A-4812-B55E-1B57D2B3D209}"/>
              </a:ext>
            </a:extLst>
          </p:cNvPr>
          <p:cNvSpPr txBox="1"/>
          <p:nvPr/>
        </p:nvSpPr>
        <p:spPr>
          <a:xfrm>
            <a:off x="3144644" y="379141"/>
            <a:ext cx="39252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Comic Sans MS" panose="030F0702030302020204" pitchFamily="66" charset="0"/>
              </a:rPr>
              <a:t>Think Time</a:t>
            </a:r>
          </a:p>
        </p:txBody>
      </p:sp>
    </p:spTree>
    <p:extLst>
      <p:ext uri="{BB962C8B-B14F-4D97-AF65-F5344CB8AC3E}">
        <p14:creationId xmlns:p14="http://schemas.microsoft.com/office/powerpoint/2010/main" val="2603122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244" y="2142853"/>
            <a:ext cx="3089564" cy="3766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What is the scientific method?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9317" y="2142853"/>
            <a:ext cx="7480185" cy="3766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A process for experimentation that is used to explore observations and answer questions about the natural world.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43117" y="1772015"/>
            <a:ext cx="1027314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634031" y="1772015"/>
            <a:ext cx="1" cy="451194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722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244" y="2142853"/>
            <a:ext cx="3089564" cy="3766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What is the natural world?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1415" y="959005"/>
            <a:ext cx="8118087" cy="4950120"/>
          </a:xfrm>
        </p:spPr>
        <p:txBody>
          <a:bodyPr>
            <a:normAutofit fontScale="85000" lnSpcReduction="20000"/>
          </a:bodyPr>
          <a:lstStyle/>
          <a:p>
            <a:r>
              <a:rPr lang="en-US" sz="4700" dirty="0">
                <a:latin typeface="Comic Sans MS" panose="030F0702030302020204" pitchFamily="66" charset="0"/>
              </a:rPr>
              <a:t>Natural science seeks to understand the natural world around us and how it works. </a:t>
            </a:r>
          </a:p>
          <a:p>
            <a:r>
              <a:rPr lang="en-US" sz="4700" dirty="0">
                <a:latin typeface="Comic Sans MS" panose="030F0702030302020204" pitchFamily="66" charset="0"/>
              </a:rPr>
              <a:t>There are five major branches of the natural world:</a:t>
            </a:r>
          </a:p>
          <a:p>
            <a:pPr lvl="1"/>
            <a:r>
              <a:rPr lang="en-US" sz="4700" dirty="0">
                <a:latin typeface="Comic Sans MS" panose="030F0702030302020204" pitchFamily="66" charset="0"/>
              </a:rPr>
              <a:t>Chemistry</a:t>
            </a:r>
          </a:p>
          <a:p>
            <a:pPr lvl="1"/>
            <a:r>
              <a:rPr lang="en-US" sz="4700" dirty="0">
                <a:latin typeface="Comic Sans MS" panose="030F0702030302020204" pitchFamily="66" charset="0"/>
              </a:rPr>
              <a:t>Earth science</a:t>
            </a:r>
          </a:p>
          <a:p>
            <a:pPr lvl="1"/>
            <a:r>
              <a:rPr lang="en-US" sz="4700" dirty="0">
                <a:latin typeface="Comic Sans MS" panose="030F0702030302020204" pitchFamily="66" charset="0"/>
              </a:rPr>
              <a:t>Physics</a:t>
            </a:r>
          </a:p>
          <a:p>
            <a:pPr lvl="1"/>
            <a:r>
              <a:rPr lang="en-US" sz="4700" dirty="0">
                <a:latin typeface="Comic Sans MS" panose="030F0702030302020204" pitchFamily="66" charset="0"/>
              </a:rPr>
              <a:t>Astronomy</a:t>
            </a:r>
          </a:p>
          <a:p>
            <a:pPr lvl="1"/>
            <a:r>
              <a:rPr lang="en-US" sz="4700" dirty="0">
                <a:latin typeface="Comic Sans MS" panose="030F0702030302020204" pitchFamily="66" charset="0"/>
              </a:rPr>
              <a:t>Biology (Life Science)</a:t>
            </a:r>
          </a:p>
          <a:p>
            <a:pPr lvl="1"/>
            <a:endParaRPr lang="en-US" sz="3200" dirty="0">
              <a:latin typeface="Comic Sans MS" panose="030F0702030302020204" pitchFamily="66" charset="0"/>
            </a:endParaRPr>
          </a:p>
          <a:p>
            <a:pPr lvl="1"/>
            <a:endParaRPr lang="en-US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36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87722" y="701498"/>
            <a:ext cx="1027314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414807" y="701498"/>
            <a:ext cx="1" cy="451194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181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244" y="1693537"/>
            <a:ext cx="2841702" cy="4117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1</a:t>
            </a:r>
            <a:r>
              <a:rPr lang="en-US" sz="3600" baseline="30000" dirty="0">
                <a:latin typeface="Comic Sans MS" panose="030F0702030302020204" pitchFamily="66" charset="0"/>
              </a:rPr>
              <a:t>st</a:t>
            </a:r>
            <a:r>
              <a:rPr lang="en-US" sz="3600" dirty="0">
                <a:latin typeface="Comic Sans MS" panose="030F0702030302020204" pitchFamily="66" charset="0"/>
              </a:rPr>
              <a:t> Step--Observation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35296" y="1470513"/>
            <a:ext cx="4783453" cy="499574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9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900" dirty="0">
                <a:latin typeface="Comic Sans MS" panose="030F0702030302020204" pitchFamily="66" charset="0"/>
              </a:rPr>
              <a:t>Gathered through your five </a:t>
            </a:r>
            <a:r>
              <a:rPr lang="en-US" sz="39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senses.</a:t>
            </a:r>
          </a:p>
          <a:p>
            <a:pPr marL="0" indent="0">
              <a:buNone/>
            </a:pPr>
            <a:r>
              <a:rPr lang="en-US" sz="3900" dirty="0">
                <a:latin typeface="Comic Sans MS" panose="030F0702030302020204" pitchFamily="66" charset="0"/>
              </a:rPr>
              <a:t>A scientist notices something in their </a:t>
            </a:r>
            <a:r>
              <a:rPr lang="en-US" sz="39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natural world.</a:t>
            </a: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79080" y="1229523"/>
            <a:ext cx="1027314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401121" y="1229523"/>
            <a:ext cx="1" cy="44691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A004687C-9A71-4BCB-B7FE-24169805E0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4574" y="1768854"/>
            <a:ext cx="3869894" cy="40423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F889A1F9-5D18-4151-828D-F617B422E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19133" y="95507"/>
            <a:ext cx="7793037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Observations</a:t>
            </a:r>
            <a:endParaRPr lang="en-US" b="1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259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244" y="1693537"/>
            <a:ext cx="3220844" cy="4117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Look at the picture. </a:t>
            </a:r>
          </a:p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List 3 observations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79080" y="1229523"/>
            <a:ext cx="1027314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367668" y="1229523"/>
            <a:ext cx="1" cy="44691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86D8A4E-C399-49AE-95A5-948525A9E840}"/>
              </a:ext>
            </a:extLst>
          </p:cNvPr>
          <p:cNvSpPr txBox="1"/>
          <p:nvPr/>
        </p:nvSpPr>
        <p:spPr>
          <a:xfrm>
            <a:off x="2013724" y="347513"/>
            <a:ext cx="6896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Comic Sans MS" panose="030F0702030302020204" pitchFamily="66" charset="0"/>
              </a:rPr>
              <a:t>THINK TIME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5648CDD1-DFA4-4524-A0AB-7DC389E9CE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088" y="1342093"/>
            <a:ext cx="7559165" cy="522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699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244" y="1693537"/>
            <a:ext cx="2841702" cy="4117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2nd Step—Question or Stating a Problem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92137" y="1494262"/>
            <a:ext cx="6760087" cy="475600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9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900" dirty="0">
                <a:latin typeface="Comic Sans MS" panose="030F0702030302020204" pitchFamily="66" charset="0"/>
              </a:rPr>
              <a:t>Based on what you observed</a:t>
            </a:r>
          </a:p>
          <a:p>
            <a:pPr marL="0" indent="0">
              <a:buNone/>
            </a:pPr>
            <a:r>
              <a:rPr lang="en-US" sz="3900" dirty="0">
                <a:latin typeface="Comic Sans MS" panose="030F0702030302020204" pitchFamily="66" charset="0"/>
              </a:rPr>
              <a:t>You wonder why something looks they way it does, acts the way it does, could you do something different.</a:t>
            </a: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79080" y="1229523"/>
            <a:ext cx="1027314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401121" y="1229523"/>
            <a:ext cx="1" cy="44691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F889A1F9-5D18-4151-828D-F617B422E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19133" y="95507"/>
            <a:ext cx="7793037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Question/Problem</a:t>
            </a:r>
            <a:endParaRPr lang="en-US" b="1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166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244" y="1693537"/>
            <a:ext cx="3220844" cy="4117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Write a question for the 3 observations you made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79079" y="893355"/>
            <a:ext cx="1027314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33854" y="893355"/>
            <a:ext cx="1" cy="44691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86D8A4E-C399-49AE-95A5-948525A9E840}"/>
              </a:ext>
            </a:extLst>
          </p:cNvPr>
          <p:cNvSpPr txBox="1"/>
          <p:nvPr/>
        </p:nvSpPr>
        <p:spPr>
          <a:xfrm>
            <a:off x="2167560" y="131648"/>
            <a:ext cx="6896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Comic Sans MS" panose="030F0702030302020204" pitchFamily="66" charset="0"/>
              </a:rPr>
              <a:t>WRITE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5648CDD1-DFA4-4524-A0AB-7DC389E9CE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088" y="1138158"/>
            <a:ext cx="8095785" cy="5599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138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815</Words>
  <Application>Microsoft Macintosh PowerPoint</Application>
  <PresentationFormat>Widescreen</PresentationFormat>
  <Paragraphs>126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Calibri</vt:lpstr>
      <vt:lpstr>Calibri Light</vt:lpstr>
      <vt:lpstr>Comic Sans MS</vt:lpstr>
      <vt:lpstr>Tahoma</vt:lpstr>
      <vt:lpstr>Wingdings</vt:lpstr>
      <vt:lpstr>Arial</vt:lpstr>
      <vt:lpstr>Office Theme</vt:lpstr>
      <vt:lpstr>Scientific Method—9 Steps</vt:lpstr>
      <vt:lpstr>PowerPoint Presentation</vt:lpstr>
      <vt:lpstr>PowerPoint Presentation</vt:lpstr>
      <vt:lpstr>PowerPoint Presentation</vt:lpstr>
      <vt:lpstr>PowerPoint Presentation</vt:lpstr>
      <vt:lpstr>Observations</vt:lpstr>
      <vt:lpstr>PowerPoint Presentation</vt:lpstr>
      <vt:lpstr>Question/Problem</vt:lpstr>
      <vt:lpstr>PowerPoint Presentation</vt:lpstr>
      <vt:lpstr>Hypothesis</vt:lpstr>
      <vt:lpstr>PowerPoint Presentation</vt:lpstr>
      <vt:lpstr>Literature Review</vt:lpstr>
      <vt:lpstr>Literature Review</vt:lpstr>
      <vt:lpstr>Deductive Reasoning Statement</vt:lpstr>
      <vt:lpstr>Deductive Reasoning Statement</vt:lpstr>
      <vt:lpstr>Deductive Reasoning Statement</vt:lpstr>
      <vt:lpstr>Deductive Reasoning Statement</vt:lpstr>
      <vt:lpstr>Example—Deductive Reasoning Statement</vt:lpstr>
      <vt:lpstr>Experiment</vt:lpstr>
      <vt:lpstr>Experiment</vt:lpstr>
      <vt:lpstr>Data Collection and Analysis</vt:lpstr>
      <vt:lpstr>Data Collection and Analysis</vt:lpstr>
      <vt:lpstr>Graphing Data Collection for Analysis</vt:lpstr>
      <vt:lpstr>CONCLUSION</vt:lpstr>
      <vt:lpstr>PEER REVIEW</vt:lpstr>
      <vt:lpstr>Summary:</vt:lpstr>
      <vt:lpstr>Exit Ticket: You will have a quiz on this.  List the 9 steps to the scientific method. Which steps were new to you? Why would those steps be important for your future investigations? </vt:lpstr>
    </vt:vector>
  </TitlesOfParts>
  <Company>Tucson Unified School District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Hoenshell, Carol</dc:creator>
  <cp:lastModifiedBy>Microsoft Office User</cp:lastModifiedBy>
  <cp:revision>40</cp:revision>
  <cp:lastPrinted>2017-08-22T21:51:39Z</cp:lastPrinted>
  <dcterms:created xsi:type="dcterms:W3CDTF">2016-12-13T20:07:48Z</dcterms:created>
  <dcterms:modified xsi:type="dcterms:W3CDTF">2017-08-22T22:02:02Z</dcterms:modified>
</cp:coreProperties>
</file>